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sldIdLst>
    <p:sldId id="265" r:id="rId2"/>
    <p:sldId id="268" r:id="rId3"/>
    <p:sldId id="258" r:id="rId4"/>
    <p:sldId id="260" r:id="rId5"/>
    <p:sldId id="256" r:id="rId6"/>
    <p:sldId id="261" r:id="rId7"/>
    <p:sldId id="266" r:id="rId8"/>
    <p:sldId id="269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25.06.20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25.06.20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рисунка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E36636D-D922-432D-A958-524484B5923D}" type="datetimeFigureOut">
              <a:rPr lang="en-US" smtClean="0"/>
              <a:pPr/>
              <a:t>25.06.20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25.06.20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25.06.20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25.06.20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25.06.20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25.06.20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25.06.20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25.06.20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25.06.20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25.06.20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E36636D-D922-432D-A958-524484B5923D}" type="datetimeFigureOut">
              <a:rPr lang="en-US" smtClean="0"/>
              <a:pPr/>
              <a:t>25.06.20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25.06.20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¤ÐµÑ Ñ‚Ð¸Ð²Ð°Ð»ÑŒ Ð±Ð°Ð½ÐµÑ€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r="2594"/>
          <a:stretch>
            <a:fillRect/>
          </a:stretch>
        </p:blipFill>
        <p:spPr>
          <a:xfrm>
            <a:off x="0" y="615418"/>
            <a:ext cx="9144000" cy="5424986"/>
          </a:xfrm>
        </p:spPr>
      </p:pic>
    </p:spTree>
    <p:extLst>
      <p:ext uri="{BB962C8B-B14F-4D97-AF65-F5344CB8AC3E}">
        <p14:creationId xmlns:p14="http://schemas.microsoft.com/office/powerpoint/2010/main" val="107727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07417" y="1734060"/>
            <a:ext cx="7583488" cy="1032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>В ФЕСТИВАЛЕ ПРИНЯЛИ УЧАСТИЕ </a:t>
            </a:r>
            <a:br>
              <a:rPr lang="ru-RU" sz="27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</a:br>
            <a:r>
              <a:rPr lang="ru-RU" sz="27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>88 МОЛОДЫХ ПЕДАГОГОВ КАЛУЖСКОЙ И СМОЛЕНСКОЙ ОБЛАСТЕЙ И ГОРОДА МОСКВЫ</a:t>
            </a:r>
            <a:r>
              <a:rPr lang="ru-RU" sz="3600" b="0" dirty="0">
                <a:effectLst/>
                <a:latin typeface="Arial Black"/>
                <a:cs typeface="Arial Black"/>
              </a:rPr>
              <a:t/>
            </a:r>
            <a:br>
              <a:rPr lang="ru-RU" sz="3600" b="0" dirty="0">
                <a:effectLst/>
                <a:latin typeface="Arial Black"/>
                <a:cs typeface="Arial Black"/>
              </a:rPr>
            </a:br>
            <a:endParaRPr lang="ru-RU" sz="3600" b="0" dirty="0">
              <a:latin typeface="Arial Black"/>
              <a:cs typeface="Arial Black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417" y="3014505"/>
            <a:ext cx="8329256" cy="245008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/>
                <a:cs typeface="Arial"/>
              </a:rPr>
              <a:t>Фестиваль проводился с  15.00 до 20.00 с техническим перерывом на 30 мин.</a:t>
            </a:r>
            <a:endParaRPr lang="ru-RU" sz="2400" dirty="0">
              <a:latin typeface="Arial"/>
              <a:cs typeface="Arial"/>
            </a:endParaRPr>
          </a:p>
          <a:p>
            <a:r>
              <a:rPr lang="ru-RU" sz="2400" b="1" dirty="0">
                <a:latin typeface="Arial"/>
                <a:cs typeface="Arial"/>
              </a:rPr>
              <a:t>Н</a:t>
            </a:r>
            <a:r>
              <a:rPr lang="ru-RU" sz="2400" b="1" dirty="0" smtClean="0">
                <a:latin typeface="Arial"/>
                <a:cs typeface="Arial"/>
              </a:rPr>
              <a:t>а фестивале: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/>
                <a:cs typeface="Arial"/>
              </a:rPr>
              <a:t>было проведено 17 мастер-классов (два общих и 15 в сессионных залах);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/>
                <a:cs typeface="Arial"/>
              </a:rPr>
              <a:t>работа велась в 8 сессионных залах;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/>
                <a:cs typeface="Arial"/>
              </a:rPr>
              <a:t>была проведена интеллектуальная игра для 15 команд – участников Фестиваля.  </a:t>
            </a:r>
            <a:endParaRPr lang="ru-RU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84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07417" y="1217735"/>
            <a:ext cx="7583488" cy="1032650"/>
          </a:xfrm>
        </p:spPr>
        <p:txBody>
          <a:bodyPr>
            <a:normAutofit fontScale="90000"/>
          </a:bodyPr>
          <a:lstStyle/>
          <a:p>
            <a:r>
              <a:rPr lang="ru-RU" sz="27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>МАСТЕР-КЛАСС </a:t>
            </a:r>
            <a:br>
              <a:rPr lang="ru-RU" sz="27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</a:br>
            <a:r>
              <a:rPr lang="ru-RU" sz="27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>ОТ МОЛОДЫХ ПЕДАГОГОВ </a:t>
            </a:r>
            <a:br>
              <a:rPr lang="ru-RU" sz="27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</a:br>
            <a:r>
              <a:rPr lang="ru-RU" sz="27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>КАЛУЖСКОЙ </a:t>
            </a:r>
            <a:r>
              <a:rPr lang="ru-RU" sz="270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>ОБЛАСТИ</a:t>
            </a:r>
            <a:r>
              <a:rPr lang="ru-RU" sz="3600" b="0" dirty="0">
                <a:effectLst/>
                <a:latin typeface="Arial Black"/>
                <a:cs typeface="Arial Black"/>
              </a:rPr>
              <a:t/>
            </a:r>
            <a:br>
              <a:rPr lang="ru-RU" sz="3600" b="0" dirty="0">
                <a:effectLst/>
                <a:latin typeface="Arial Black"/>
                <a:cs typeface="Arial Black"/>
              </a:rPr>
            </a:br>
            <a:endParaRPr lang="ru-RU" sz="3600" b="0" dirty="0">
              <a:latin typeface="Arial Black"/>
              <a:cs typeface="Arial Black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417" y="3014505"/>
            <a:ext cx="8329256" cy="245008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/>
                <a:cs typeface="Arial"/>
              </a:rPr>
              <a:t>«Мастер</a:t>
            </a:r>
            <a:r>
              <a:rPr lang="ru-RU" sz="2400" b="1" dirty="0">
                <a:latin typeface="Arial"/>
                <a:cs typeface="Arial"/>
              </a:rPr>
              <a:t>-класс</a:t>
            </a:r>
            <a:r>
              <a:rPr lang="ru-RU" sz="2400" b="1" dirty="0" smtClean="0">
                <a:latin typeface="Arial"/>
                <a:cs typeface="Arial"/>
              </a:rPr>
              <a:t>? Урок</a:t>
            </a:r>
            <a:r>
              <a:rPr lang="ru-RU" sz="2400" b="1" dirty="0">
                <a:latin typeface="Arial"/>
                <a:cs typeface="Arial"/>
              </a:rPr>
              <a:t>? Что </a:t>
            </a:r>
            <a:r>
              <a:rPr lang="ru-RU" sz="2400" b="1" dirty="0" smtClean="0">
                <a:latin typeface="Arial"/>
                <a:cs typeface="Arial"/>
              </a:rPr>
              <a:t>это было</a:t>
            </a:r>
            <a:r>
              <a:rPr lang="ru-RU" sz="2400" b="1" dirty="0">
                <a:latin typeface="Arial"/>
                <a:cs typeface="Arial"/>
              </a:rPr>
              <a:t>? </a:t>
            </a:r>
            <a:endParaRPr lang="ru-RU" sz="2400" b="1" dirty="0" smtClean="0">
              <a:latin typeface="Arial"/>
              <a:cs typeface="Arial"/>
            </a:endParaRPr>
          </a:p>
          <a:p>
            <a:r>
              <a:rPr lang="ru-RU" sz="2400" b="1" dirty="0" smtClean="0">
                <a:latin typeface="Arial"/>
                <a:cs typeface="Arial"/>
              </a:rPr>
              <a:t>Или об уроках летом?»</a:t>
            </a:r>
          </a:p>
          <a:p>
            <a:endParaRPr lang="ru-RU" sz="2400" dirty="0" smtClean="0">
              <a:latin typeface="Arial"/>
              <a:cs typeface="Arial"/>
            </a:endParaRPr>
          </a:p>
          <a:p>
            <a:r>
              <a:rPr lang="ru-RU" sz="2400" dirty="0" smtClean="0">
                <a:latin typeface="Arial"/>
                <a:cs typeface="Arial"/>
              </a:rPr>
              <a:t>Алексей Николаевич </a:t>
            </a:r>
            <a:r>
              <a:rPr lang="ru-RU" sz="2400" dirty="0" err="1" smtClean="0">
                <a:latin typeface="Arial"/>
                <a:cs typeface="Arial"/>
              </a:rPr>
              <a:t>Мокрушин</a:t>
            </a:r>
            <a:r>
              <a:rPr lang="ru-RU" sz="2400" dirty="0" smtClean="0">
                <a:latin typeface="Arial"/>
                <a:cs typeface="Arial"/>
              </a:rPr>
              <a:t>, директор </a:t>
            </a:r>
            <a:r>
              <a:rPr lang="ru-RU" sz="2400" dirty="0">
                <a:latin typeface="Arial"/>
                <a:cs typeface="Arial"/>
              </a:rPr>
              <a:t>МБОУ </a:t>
            </a:r>
            <a:r>
              <a:rPr lang="ru-RU" sz="2400" dirty="0" smtClean="0">
                <a:latin typeface="Arial"/>
                <a:cs typeface="Arial"/>
              </a:rPr>
              <a:t>Средней общеобразовательной </a:t>
            </a:r>
            <a:r>
              <a:rPr lang="ru-RU" sz="2400" dirty="0">
                <a:latin typeface="Arial"/>
                <a:cs typeface="Arial"/>
              </a:rPr>
              <a:t>школы № </a:t>
            </a:r>
            <a:r>
              <a:rPr lang="ru-RU" sz="2400" dirty="0" smtClean="0">
                <a:latin typeface="Arial"/>
                <a:cs typeface="Arial"/>
              </a:rPr>
              <a:t>25 г</a:t>
            </a:r>
            <a:r>
              <a:rPr lang="ru-RU" sz="2400" dirty="0">
                <a:latin typeface="Arial"/>
                <a:cs typeface="Arial"/>
              </a:rPr>
              <a:t>. </a:t>
            </a:r>
            <a:r>
              <a:rPr lang="ru-RU" sz="2400" dirty="0" smtClean="0">
                <a:latin typeface="Arial"/>
                <a:cs typeface="Arial"/>
              </a:rPr>
              <a:t>Калуги</a:t>
            </a:r>
            <a:r>
              <a:rPr lang="ru-RU" sz="2400" dirty="0">
                <a:latin typeface="Arial"/>
                <a:cs typeface="Arial"/>
              </a:rPr>
              <a:t>,</a:t>
            </a:r>
            <a:r>
              <a:rPr lang="ru-RU" sz="2400" dirty="0" smtClean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председатель  СМП Калужской </a:t>
            </a:r>
            <a:r>
              <a:rPr lang="ru-RU" sz="2400" dirty="0" smtClean="0">
                <a:latin typeface="Arial"/>
                <a:cs typeface="Arial"/>
              </a:rPr>
              <a:t>области, зам</a:t>
            </a:r>
            <a:r>
              <a:rPr lang="ru-RU" sz="2400" dirty="0">
                <a:latin typeface="Arial"/>
                <a:cs typeface="Arial"/>
              </a:rPr>
              <a:t>. председателя </a:t>
            </a:r>
            <a:r>
              <a:rPr lang="ru-RU" sz="2400" dirty="0" smtClean="0">
                <a:latin typeface="Arial"/>
                <a:cs typeface="Arial"/>
              </a:rPr>
              <a:t>СМП при </a:t>
            </a:r>
            <a:r>
              <a:rPr lang="ru-RU" sz="2400" dirty="0">
                <a:latin typeface="Arial"/>
                <a:cs typeface="Arial"/>
              </a:rPr>
              <a:t>ЦС </a:t>
            </a:r>
            <a:r>
              <a:rPr lang="ru-RU" sz="2400" dirty="0" smtClean="0">
                <a:latin typeface="Arial"/>
                <a:cs typeface="Arial"/>
              </a:rPr>
              <a:t>Общероссийского Профсоюза образования</a:t>
            </a:r>
            <a:endParaRPr lang="ru-RU" sz="2400" dirty="0">
              <a:latin typeface="Arial"/>
              <a:cs typeface="Arial"/>
            </a:endParaRPr>
          </a:p>
        </p:txBody>
      </p:sp>
      <p:pic>
        <p:nvPicPr>
          <p:cNvPr id="4" name="Изображение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26" y="228285"/>
            <a:ext cx="21082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5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07417" y="1397322"/>
            <a:ext cx="7583488" cy="1032650"/>
          </a:xfrm>
        </p:spPr>
        <p:txBody>
          <a:bodyPr>
            <a:normAutofit fontScale="90000"/>
          </a:bodyPr>
          <a:lstStyle/>
          <a:p>
            <a:r>
              <a:rPr lang="ru-RU" sz="2400" b="0" dirty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>МАСТЕР</a:t>
            </a:r>
            <a:r>
              <a:rPr lang="ru-RU" sz="24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>-</a:t>
            </a:r>
            <a:r>
              <a:rPr lang="ru-RU" sz="27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>КЛАСС </a:t>
            </a:r>
            <a:br>
              <a:rPr lang="ru-RU" sz="27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</a:br>
            <a:r>
              <a:rPr lang="ru-RU" sz="27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>ОТ МОЛОДЫХ ПЕДАГОГОВ </a:t>
            </a:r>
            <a:br>
              <a:rPr lang="ru-RU" sz="27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</a:br>
            <a:r>
              <a:rPr lang="ru-RU" sz="27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>СМОЛЕНСКОЙ ОБЛАСТИ</a:t>
            </a:r>
            <a:br>
              <a:rPr lang="ru-RU" sz="27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</a:br>
            <a:r>
              <a:rPr lang="ru-RU" sz="3600" b="0" dirty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/>
            </a:r>
            <a:br>
              <a:rPr lang="ru-RU" sz="3600" b="0" dirty="0">
                <a:solidFill>
                  <a:srgbClr val="FFFFFF"/>
                </a:solidFill>
                <a:effectLst/>
                <a:latin typeface="Arial Black"/>
                <a:cs typeface="Arial Black"/>
              </a:rPr>
            </a:br>
            <a:endParaRPr lang="ru-RU" sz="360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417" y="3111500"/>
            <a:ext cx="8534523" cy="32766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  <a:latin typeface="Arial"/>
                <a:cs typeface="Arial"/>
              </a:rPr>
              <a:t>«Инструменты </a:t>
            </a:r>
            <a:r>
              <a:rPr lang="ru-RU" sz="2400" b="1" dirty="0">
                <a:effectLst/>
                <a:latin typeface="Arial"/>
                <a:cs typeface="Arial"/>
              </a:rPr>
              <a:t>и </a:t>
            </a:r>
            <a:r>
              <a:rPr lang="ru-RU" sz="2400" b="1" dirty="0" smtClean="0">
                <a:effectLst/>
                <a:latin typeface="Arial"/>
                <a:cs typeface="Arial"/>
              </a:rPr>
              <a:t>ресурсы: </a:t>
            </a:r>
          </a:p>
          <a:p>
            <a:r>
              <a:rPr lang="ru-RU" sz="2400" b="1" dirty="0" smtClean="0">
                <a:effectLst/>
                <a:latin typeface="Arial"/>
                <a:cs typeface="Arial"/>
              </a:rPr>
              <a:t>для </a:t>
            </a:r>
            <a:r>
              <a:rPr lang="ru-RU" sz="2400" b="1" dirty="0">
                <a:effectLst/>
                <a:latin typeface="Arial"/>
                <a:cs typeface="Arial"/>
              </a:rPr>
              <a:t>популяризации вашей </a:t>
            </a:r>
            <a:r>
              <a:rPr lang="ru-RU" sz="2400" b="1" dirty="0" smtClean="0">
                <a:effectLst/>
                <a:latin typeface="Arial"/>
                <a:cs typeface="Arial"/>
              </a:rPr>
              <a:t>идеи»</a:t>
            </a:r>
          </a:p>
          <a:p>
            <a:pPr algn="ctr"/>
            <a:endParaRPr lang="ru-RU" sz="2400" b="1" dirty="0" smtClean="0">
              <a:effectLst/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ü"/>
            </a:pPr>
            <a:r>
              <a:rPr lang="ru-RU" sz="2400" dirty="0">
                <a:effectLst/>
                <a:latin typeface="Arial"/>
                <a:cs typeface="Arial"/>
              </a:rPr>
              <a:t>Анна </a:t>
            </a:r>
            <a:r>
              <a:rPr lang="ru-RU" sz="2400" dirty="0" smtClean="0">
                <a:effectLst/>
                <a:latin typeface="Arial"/>
                <a:cs typeface="Arial"/>
              </a:rPr>
              <a:t>Николаевна </a:t>
            </a:r>
            <a:r>
              <a:rPr lang="ru-RU" sz="2400" dirty="0" err="1" smtClean="0">
                <a:effectLst/>
                <a:latin typeface="Arial"/>
                <a:cs typeface="Arial"/>
              </a:rPr>
              <a:t>Солдатенкова</a:t>
            </a:r>
            <a:r>
              <a:rPr lang="ru-RU" sz="2400" dirty="0" smtClean="0">
                <a:effectLst/>
                <a:latin typeface="Arial"/>
                <a:cs typeface="Arial"/>
              </a:rPr>
              <a:t>, учитель иностранного  языка МБОУ Печерская СШ Смоленского района, заместитель председателя СМП Смоленской области</a:t>
            </a:r>
            <a:endParaRPr lang="ru-RU" sz="2400" dirty="0">
              <a:effectLst/>
              <a:latin typeface="Arial"/>
              <a:cs typeface="Arial"/>
            </a:endParaRPr>
          </a:p>
        </p:txBody>
      </p:sp>
      <p:pic>
        <p:nvPicPr>
          <p:cNvPr id="4" name="Изображение 3" descr="Снимок экрана 2020-06-11 в 11.3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24" y="89651"/>
            <a:ext cx="2310716" cy="20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8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07417" y="1461461"/>
            <a:ext cx="7583488" cy="1032650"/>
          </a:xfrm>
        </p:spPr>
        <p:txBody>
          <a:bodyPr>
            <a:noAutofit/>
          </a:bodyPr>
          <a:lstStyle/>
          <a:p>
            <a:r>
              <a:rPr lang="ru-RU" sz="2400" b="0" dirty="0">
                <a:solidFill>
                  <a:schemeClr val="bg1"/>
                </a:solidFill>
                <a:effectLst/>
                <a:latin typeface="Arial Black"/>
                <a:cs typeface="Arial Black"/>
              </a:rPr>
              <a:t>МАСТЕР-КЛАССЫ </a:t>
            </a:r>
            <a:r>
              <a:rPr lang="ru-RU" sz="2400" b="0" dirty="0" smtClean="0">
                <a:solidFill>
                  <a:schemeClr val="bg1"/>
                </a:solidFill>
                <a:effectLst/>
                <a:latin typeface="Arial Black"/>
                <a:cs typeface="Arial Black"/>
              </a:rPr>
              <a:t/>
            </a:r>
            <a:br>
              <a:rPr lang="ru-RU" sz="2400" b="0" dirty="0" smtClean="0">
                <a:solidFill>
                  <a:schemeClr val="bg1"/>
                </a:solidFill>
                <a:effectLst/>
                <a:latin typeface="Arial Black"/>
                <a:cs typeface="Arial Black"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  <a:latin typeface="Arial Black"/>
                <a:cs typeface="Arial Black"/>
              </a:rPr>
              <a:t>ОТ </a:t>
            </a:r>
            <a:r>
              <a:rPr lang="ru-RU" sz="2400" b="0" dirty="0">
                <a:solidFill>
                  <a:schemeClr val="bg1"/>
                </a:solidFill>
                <a:effectLst/>
                <a:latin typeface="Arial Black"/>
                <a:cs typeface="Arial Black"/>
              </a:rPr>
              <a:t>МОЛОДЫХ ПЕДАГОГОВ </a:t>
            </a:r>
            <a:br>
              <a:rPr lang="ru-RU" sz="2400" b="0" dirty="0">
                <a:solidFill>
                  <a:schemeClr val="bg1"/>
                </a:solidFill>
                <a:effectLst/>
                <a:latin typeface="Arial Black"/>
                <a:cs typeface="Arial Black"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  <a:latin typeface="Arial Black"/>
                <a:cs typeface="Arial Black"/>
              </a:rPr>
              <a:t>Калужской </a:t>
            </a:r>
            <a:r>
              <a:rPr lang="ru-RU" sz="2400" b="0" dirty="0">
                <a:solidFill>
                  <a:schemeClr val="bg1"/>
                </a:solidFill>
                <a:effectLst/>
                <a:latin typeface="Arial Black"/>
                <a:cs typeface="Arial Black"/>
              </a:rPr>
              <a:t>и Смоленской </a:t>
            </a:r>
            <a:r>
              <a:rPr lang="ru-RU" sz="2400" b="0" dirty="0" smtClean="0">
                <a:solidFill>
                  <a:schemeClr val="bg1"/>
                </a:solidFill>
                <a:effectLst/>
                <a:latin typeface="Arial Black"/>
                <a:cs typeface="Arial Black"/>
              </a:rPr>
              <a:t>областей </a:t>
            </a:r>
            <a:br>
              <a:rPr lang="ru-RU" sz="2400" b="0" dirty="0" smtClean="0">
                <a:solidFill>
                  <a:schemeClr val="bg1"/>
                </a:solidFill>
                <a:effectLst/>
                <a:latin typeface="Arial Black"/>
                <a:cs typeface="Arial Black"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  <a:latin typeface="Arial Black"/>
                <a:cs typeface="Arial Black"/>
              </a:rPr>
              <a:t>и города Москвы </a:t>
            </a:r>
            <a:r>
              <a:rPr lang="ru-RU" sz="2400" b="0" dirty="0">
                <a:solidFill>
                  <a:schemeClr val="bg1"/>
                </a:solidFill>
                <a:effectLst/>
                <a:latin typeface="Arial Black"/>
                <a:cs typeface="Arial Black"/>
              </a:rPr>
              <a:t/>
            </a:r>
            <a:br>
              <a:rPr lang="ru-RU" sz="2400" b="0" dirty="0">
                <a:solidFill>
                  <a:schemeClr val="bg1"/>
                </a:solidFill>
                <a:effectLst/>
                <a:latin typeface="Arial Black"/>
                <a:cs typeface="Arial Black"/>
              </a:rPr>
            </a:br>
            <a:endParaRPr lang="ru-RU" sz="2400" b="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684" y="3181265"/>
            <a:ext cx="7583487" cy="2579029"/>
          </a:xfrm>
        </p:spPr>
        <p:txBody>
          <a:bodyPr>
            <a:normAutofit fontScale="62500" lnSpcReduction="20000"/>
          </a:bodyPr>
          <a:lstStyle/>
          <a:p>
            <a:pPr marL="571500" lvl="0" indent="-571500" algn="l">
              <a:buFont typeface="Wingdings" charset="2"/>
              <a:buChar char="ü"/>
            </a:pPr>
            <a:r>
              <a:rPr lang="ru-RU" sz="3800" dirty="0">
                <a:effectLst/>
                <a:latin typeface="Arial"/>
                <a:cs typeface="Arial"/>
              </a:rPr>
              <a:t>Дошкольное </a:t>
            </a:r>
            <a:r>
              <a:rPr lang="ru-RU" sz="3800" dirty="0" smtClean="0">
                <a:effectLst/>
                <a:latin typeface="Arial"/>
                <a:cs typeface="Arial"/>
              </a:rPr>
              <a:t>образование</a:t>
            </a:r>
          </a:p>
          <a:p>
            <a:pPr marL="571500" indent="-571500">
              <a:buFont typeface="Wingdings" charset="2"/>
              <a:buChar char="ü"/>
            </a:pPr>
            <a:r>
              <a:rPr lang="ru-RU" sz="3800" dirty="0">
                <a:effectLst/>
                <a:latin typeface="Arial"/>
                <a:cs typeface="Arial"/>
              </a:rPr>
              <a:t>Начальные </a:t>
            </a:r>
            <a:r>
              <a:rPr lang="ru-RU" sz="3800" dirty="0" smtClean="0">
                <a:effectLst/>
                <a:latin typeface="Arial"/>
                <a:cs typeface="Arial"/>
              </a:rPr>
              <a:t>классы</a:t>
            </a:r>
          </a:p>
          <a:p>
            <a:pPr marL="571500" lvl="0" indent="-571500">
              <a:buFont typeface="Wingdings" charset="2"/>
              <a:buChar char="ü"/>
            </a:pPr>
            <a:r>
              <a:rPr lang="ru-RU" sz="3800" dirty="0">
                <a:effectLst/>
                <a:latin typeface="Arial"/>
                <a:cs typeface="Arial"/>
              </a:rPr>
              <a:t>Классное </a:t>
            </a:r>
            <a:r>
              <a:rPr lang="ru-RU" sz="3800" dirty="0" smtClean="0">
                <a:effectLst/>
                <a:latin typeface="Arial"/>
                <a:cs typeface="Arial"/>
              </a:rPr>
              <a:t>руководство</a:t>
            </a:r>
          </a:p>
          <a:p>
            <a:pPr marL="571500" lvl="0" indent="-571500">
              <a:buFont typeface="Wingdings" charset="2"/>
              <a:buChar char="ü"/>
            </a:pPr>
            <a:r>
              <a:rPr lang="ru-RU" sz="3800" dirty="0">
                <a:effectLst/>
                <a:latin typeface="Arial"/>
                <a:cs typeface="Arial"/>
              </a:rPr>
              <a:t>История </a:t>
            </a:r>
          </a:p>
          <a:p>
            <a:pPr marL="571500" indent="-571500">
              <a:buFont typeface="Wingdings" charset="2"/>
              <a:buChar char="ü"/>
            </a:pPr>
            <a:r>
              <a:rPr lang="ru-RU" sz="3800" dirty="0" smtClean="0">
                <a:effectLst/>
                <a:latin typeface="Arial"/>
                <a:cs typeface="Arial"/>
              </a:rPr>
              <a:t>Математика </a:t>
            </a:r>
            <a:r>
              <a:rPr lang="ru-RU" sz="3800" dirty="0">
                <a:effectLst/>
                <a:latin typeface="Arial"/>
                <a:cs typeface="Arial"/>
              </a:rPr>
              <a:t>и Робототехника</a:t>
            </a:r>
          </a:p>
          <a:p>
            <a:pPr marL="571500" lvl="0" indent="-571500">
              <a:buFont typeface="Wingdings" charset="2"/>
              <a:buChar char="ü"/>
            </a:pPr>
            <a:r>
              <a:rPr lang="ru-RU" sz="3800" dirty="0" smtClean="0">
                <a:effectLst/>
                <a:latin typeface="Arial"/>
                <a:cs typeface="Arial"/>
              </a:rPr>
              <a:t>Английский язык</a:t>
            </a:r>
          </a:p>
          <a:p>
            <a:pPr marL="571500" indent="-571500">
              <a:buFont typeface="Wingdings" charset="2"/>
              <a:buChar char="ü"/>
            </a:pPr>
            <a:r>
              <a:rPr lang="ru-RU" sz="3800" dirty="0">
                <a:effectLst/>
                <a:latin typeface="Arial"/>
                <a:cs typeface="Arial"/>
              </a:rPr>
              <a:t>Физическая культура</a:t>
            </a:r>
          </a:p>
          <a:p>
            <a:pPr marL="571500" indent="-571500">
              <a:buFont typeface="Wingdings" charset="2"/>
              <a:buChar char="ü"/>
            </a:pPr>
            <a:r>
              <a:rPr lang="ru-RU" sz="3800" dirty="0">
                <a:effectLst/>
                <a:latin typeface="Arial"/>
                <a:cs typeface="Arial"/>
              </a:rPr>
              <a:t>Предметы области искусства</a:t>
            </a:r>
          </a:p>
          <a:p>
            <a:pPr marL="857250" lvl="0" indent="-857250">
              <a:buFont typeface="Wingdings" charset="2"/>
              <a:buChar char="ü"/>
            </a:pPr>
            <a:endParaRPr lang="ru-RU" sz="6000" dirty="0" smtClean="0">
              <a:effectLst/>
              <a:latin typeface="Arial Black"/>
              <a:cs typeface="Arial Black"/>
            </a:endParaRPr>
          </a:p>
          <a:p>
            <a:pPr marL="857250" lvl="0" indent="-857250">
              <a:buFont typeface="Wingdings" charset="2"/>
              <a:buChar char="ü"/>
            </a:pPr>
            <a:endParaRPr lang="ru-RU" sz="6000" dirty="0">
              <a:effectLst/>
              <a:latin typeface="Arial Black"/>
              <a:cs typeface="Arial Black"/>
            </a:endParaRPr>
          </a:p>
          <a:p>
            <a:pPr marL="857250" indent="-857250">
              <a:buFont typeface="Wingdings" charset="2"/>
              <a:buChar char="ü"/>
            </a:pPr>
            <a:endParaRPr lang="ru-RU" sz="6000" dirty="0">
              <a:effectLst/>
              <a:latin typeface="Arial Black"/>
              <a:cs typeface="Arial Black"/>
            </a:endParaRPr>
          </a:p>
          <a:p>
            <a:pPr marL="571500" lvl="0" indent="-571500">
              <a:buFont typeface="Wingdings" charset="2"/>
              <a:buChar char="ü"/>
            </a:pPr>
            <a:endParaRPr lang="ru-RU" sz="4000" dirty="0">
              <a:effectLst/>
              <a:latin typeface="Arial Black"/>
              <a:cs typeface="Arial Black"/>
            </a:endParaRPr>
          </a:p>
          <a:p>
            <a:pPr marL="571500" indent="-571500">
              <a:buFont typeface="Wingdings" charset="2"/>
              <a:buChar char="ü"/>
            </a:pPr>
            <a:endParaRPr lang="ru-RU" sz="4000" dirty="0">
              <a:effectLst/>
              <a:latin typeface="Arial Black"/>
              <a:cs typeface="Arial Black"/>
            </a:endParaRPr>
          </a:p>
          <a:p>
            <a:pPr marL="571500" lvl="0" indent="-571500" algn="l">
              <a:buFont typeface="Wingdings" charset="2"/>
              <a:buChar char="ü"/>
            </a:pPr>
            <a:endParaRPr lang="ru-RU" sz="3800" dirty="0" smtClean="0">
              <a:effectLst/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9522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07417" y="963735"/>
            <a:ext cx="7583488" cy="1032650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>ИНТЕЛЛЕКТУАЛЬНАЯ ИГРА </a:t>
            </a:r>
            <a:br>
              <a:rPr lang="ru-RU" sz="24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</a:br>
            <a:r>
              <a:rPr lang="ru-RU" sz="24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>ОТ </a:t>
            </a:r>
            <a:r>
              <a:rPr lang="ru-RU" sz="2400" b="0" dirty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>МОЛОДЫХ ПЕДАГОГОВ </a:t>
            </a:r>
            <a:br>
              <a:rPr lang="ru-RU" sz="2400" b="0" dirty="0">
                <a:solidFill>
                  <a:srgbClr val="FFFFFF"/>
                </a:solidFill>
                <a:effectLst/>
                <a:latin typeface="Arial Black"/>
                <a:cs typeface="Arial Black"/>
              </a:rPr>
            </a:br>
            <a:r>
              <a:rPr lang="ru-RU" sz="240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>ГОРОДА МОСКВЫ</a:t>
            </a:r>
            <a:r>
              <a:rPr lang="ru-RU" sz="2400" b="0" dirty="0" smtClean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> </a:t>
            </a:r>
            <a:r>
              <a:rPr lang="ru-RU" sz="3600" b="0" dirty="0">
                <a:solidFill>
                  <a:srgbClr val="FFFFFF"/>
                </a:solidFill>
                <a:effectLst/>
                <a:latin typeface="Arial Black"/>
                <a:cs typeface="Arial Black"/>
              </a:rPr>
              <a:t/>
            </a:r>
            <a:br>
              <a:rPr lang="ru-RU" sz="3600" b="0" dirty="0">
                <a:solidFill>
                  <a:srgbClr val="FFFFFF"/>
                </a:solidFill>
                <a:effectLst/>
                <a:latin typeface="Arial Black"/>
                <a:cs typeface="Arial Black"/>
              </a:rPr>
            </a:br>
            <a:endParaRPr lang="ru-RU" sz="360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684" y="2878666"/>
            <a:ext cx="8329256" cy="3509519"/>
          </a:xfrm>
        </p:spPr>
        <p:txBody>
          <a:bodyPr>
            <a:normAutofit/>
          </a:bodyPr>
          <a:lstStyle/>
          <a:p>
            <a:pPr algn="l"/>
            <a:endParaRPr lang="ru-RU" sz="3800" dirty="0">
              <a:latin typeface="Arial"/>
              <a:cs typeface="Arial"/>
            </a:endParaRPr>
          </a:p>
        </p:txBody>
      </p:sp>
      <p:pic>
        <p:nvPicPr>
          <p:cNvPr id="4" name="Изображение 3" descr="эмблема САМП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72" y="102619"/>
            <a:ext cx="2675421" cy="1893766"/>
          </a:xfrm>
          <a:prstGeom prst="rect">
            <a:avLst/>
          </a:prstGeom>
        </p:spPr>
      </p:pic>
      <p:pic>
        <p:nvPicPr>
          <p:cNvPr id="5" name="Изображение 4" descr="Снимок экрана 2020-06-16 в 12.28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138"/>
            <a:ext cx="9144000" cy="46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1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Arial Black"/>
                <a:cs typeface="Arial Black"/>
              </a:rPr>
              <a:t>РЕЗУЛЬТАТЫ</a:t>
            </a:r>
            <a:br>
              <a:rPr lang="ru-RU" sz="24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ru-RU" sz="2400" dirty="0" smtClean="0">
                <a:solidFill>
                  <a:schemeClr val="bg1"/>
                </a:solidFill>
                <a:latin typeface="Arial"/>
                <a:cs typeface="Arial"/>
              </a:rPr>
              <a:t>(в опросе приняли участие 75 человек)</a:t>
            </a:r>
            <a:endParaRPr lang="ru-RU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 descr="Macintosh HD:Users:polzovatel:Desktop:Снимок экрана 2020-06-05 в 19.03.5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152"/>
            <a:ext cx="4528702" cy="223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Изображение 4" descr="Macintosh HD:Users:polzovatel:Desktop:Снимок экрана 2020-06-05 в 19.04.0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60" y="1924152"/>
            <a:ext cx="4499839" cy="223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Изображение 5" descr="Macintosh HD:Users:polzovatel:Desktop:Снимок экрана 2020-06-05 в 22.29.5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73" y="4322924"/>
            <a:ext cx="4990553" cy="2355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2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FFFF"/>
                </a:solidFill>
                <a:latin typeface="Arial Black"/>
                <a:cs typeface="Arial Black"/>
              </a:rPr>
              <a:t>ПО ИТОГАМ ФЕСТИВАЛЯ </a:t>
            </a:r>
            <a:endParaRPr lang="ru-RU" sz="24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/>
                <a:cs typeface="Arial"/>
              </a:rPr>
              <a:t>все участники получили сертификаты участников;</a:t>
            </a:r>
          </a:p>
          <a:p>
            <a:r>
              <a:rPr lang="ru-RU" dirty="0" smtClean="0">
                <a:latin typeface="Arial"/>
                <a:cs typeface="Arial"/>
              </a:rPr>
              <a:t>мастера и организаторы интеллектуальной игры – благодарственные письма;</a:t>
            </a:r>
          </a:p>
          <a:p>
            <a:r>
              <a:rPr lang="ru-RU" dirty="0" smtClean="0">
                <a:latin typeface="Arial"/>
                <a:cs typeface="Arial"/>
              </a:rPr>
              <a:t>победители интеллектуальной игры – дипломы победителей.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3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36882" y="2488571"/>
            <a:ext cx="8061304" cy="34378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 Black"/>
                <a:cs typeface="Arial Black"/>
              </a:rPr>
              <a:t>ПРИГЛАШАЕМ ВАШИ СОВЕТЫ МОЛОДЫХ ПЕДАГОГОВ НА АВГУСТОВСКИЙ  ФЕСТИВАЛЬ ПЕДАГОГИЧЕСКИХ МАСТЕРСКИХ МОЛОДЫХ ПЕДАГОГОВ</a:t>
            </a:r>
            <a:br>
              <a:rPr lang="ru-RU" sz="24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/>
                <a:cs typeface="Arial Black"/>
              </a:rPr>
              <a:t>«ОБЩАЙСЯ! СОЗДАВАЙ! ПРИМЕНЯЙ!»</a:t>
            </a:r>
            <a:r>
              <a:rPr lang="ru-RU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ru-RU" sz="24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240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2400" dirty="0" smtClean="0">
                <a:solidFill>
                  <a:schemeClr val="bg1"/>
                </a:solidFill>
                <a:latin typeface="Arial"/>
                <a:cs typeface="Arial"/>
              </a:rPr>
              <a:t>ЖДЕМ ЗАЯВКИ ДО 05.08.2020 </a:t>
            </a:r>
            <a:br>
              <a:rPr lang="ru-RU" sz="24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2400" dirty="0" smtClean="0">
                <a:solidFill>
                  <a:schemeClr val="bg1"/>
                </a:solidFill>
                <a:latin typeface="Arial"/>
                <a:cs typeface="Arial"/>
              </a:rPr>
              <a:t>на почту: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PlotnikovaTV@mgoprof.ru</a:t>
            </a:r>
            <a:r>
              <a:rPr lang="ru-RU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ru-RU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505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реал">
  <a:themeElements>
    <a:clrScheme name="Ареал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Ареал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Ареал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Ареал.thmx</Template>
  <TotalTime>292</TotalTime>
  <Words>194</Words>
  <Application>Microsoft Macintosh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Ареал</vt:lpstr>
      <vt:lpstr>Презентация PowerPoint</vt:lpstr>
      <vt:lpstr>В ФЕСТИВАЛЕ ПРИНЯЛИ УЧАСТИЕ  88 МОЛОДЫХ ПЕДАГОГОВ КАЛУЖСКОЙ И СМОЛЕНСКОЙ ОБЛАСТЕЙ И ГОРОДА МОСКВЫ </vt:lpstr>
      <vt:lpstr>МАСТЕР-КЛАСС  ОТ МОЛОДЫХ ПЕДАГОГОВ  КАЛУЖСКОЙ ОБЛАСТИ </vt:lpstr>
      <vt:lpstr>МАСТЕР-КЛАСС  ОТ МОЛОДЫХ ПЕДАГОГОВ  СМОЛЕНСКОЙ ОБЛАСТИ  </vt:lpstr>
      <vt:lpstr>МАСТЕР-КЛАССЫ  ОТ МОЛОДЫХ ПЕДАГОГОВ  Калужской и Смоленской областей  и города Москвы  </vt:lpstr>
      <vt:lpstr>ИНТЕЛЛЕКТУАЛЬНАЯ ИГРА  ОТ МОЛОДЫХ ПЕДАГОГОВ  ГОРОДА МОСКВЫ  </vt:lpstr>
      <vt:lpstr>РЕЗУЛЬТАТЫ (в опросе приняли участие 75 человек)</vt:lpstr>
      <vt:lpstr>ПО ИТОГАМ ФЕСТИВАЛЯ </vt:lpstr>
      <vt:lpstr>ПРИГЛАШАЕМ ВАШИ СОВЕТЫ МОЛОДЫХ ПЕДАГОГОВ НА АВГУСТОВСКИЙ  ФЕСТИВАЛЬ ПЕДАГОГИЧЕСКИХ МАСТЕРСКИХ МОЛОДЫХ ПЕДАГОГОВ «ОБЩАЙСЯ! СОЗДАВАЙ! ПРИМЕНЯЙ!»   ЖДЕМ ЗАЯВКИ ДО 05.08.2020  на почту: PlotnikovaTV@mgoprof.ru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МАСТЕР-КЛАССЫ  ОТ МОЛОДЫХ ПЕДАГОГОВ  Москвы, Калужской и Смоленской областей  </dc:title>
  <dc:creator>Пользователь</dc:creator>
  <cp:lastModifiedBy>Пользователь</cp:lastModifiedBy>
  <cp:revision>15</cp:revision>
  <dcterms:created xsi:type="dcterms:W3CDTF">2020-06-11T09:01:00Z</dcterms:created>
  <dcterms:modified xsi:type="dcterms:W3CDTF">2020-06-25T11:09:38Z</dcterms:modified>
</cp:coreProperties>
</file>